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9.emf" ContentType="image/x-emf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22.png" ContentType="image/png"/>
  <Override PartName="/ppt/media/image5.png" ContentType="image/png"/>
  <Override PartName="/ppt/media/image21.png" ContentType="image/png"/>
  <Override PartName="/ppt/media/image4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png" ContentType="image/png"/>
  <Override PartName="/ppt/media/image14.png" ContentType="image/png"/>
  <Override PartName="/ppt/media/image1.png" ContentType="image/png"/>
  <Override PartName="/ppt/media/image2.png" ContentType="image/png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2004000" cy="4114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288032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00200" y="22093920"/>
            <a:ext cx="288032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6359120" y="962856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600200" y="2209392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6359120" y="2209392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927432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1338560" y="9628560"/>
            <a:ext cx="927432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21076920" y="9628560"/>
            <a:ext cx="927432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600200" y="22093920"/>
            <a:ext cx="927432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1338560" y="22093920"/>
            <a:ext cx="927432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21076920" y="22093920"/>
            <a:ext cx="927432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600200" y="9628560"/>
            <a:ext cx="28803240" cy="2386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28803240" cy="2386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14055840" cy="2386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6359120" y="9628560"/>
            <a:ext cx="14055840" cy="2386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600200" y="1641600"/>
            <a:ext cx="28803240" cy="3185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6359120" y="9628560"/>
            <a:ext cx="14055840" cy="2386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600200" y="2209392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14055840" cy="2386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6359120" y="962856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359120" y="2209392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6359120" y="9628560"/>
            <a:ext cx="140558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600200" y="22093920"/>
            <a:ext cx="28803240" cy="11383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00200" y="1641600"/>
            <a:ext cx="28803240" cy="687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28803240" cy="2386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jpeg"/><Relationship Id="rId16" Type="http://schemas.openxmlformats.org/officeDocument/2006/relationships/hyperlink" Target="https://aibil.med.upenn.edu/software/#nichart" TargetMode="External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emf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8412480" y="13695840"/>
            <a:ext cx="22676400" cy="13715280"/>
          </a:xfrm>
          <a:prstGeom prst="rect">
            <a:avLst/>
          </a:prstGeom>
          <a:solidFill>
            <a:srgbClr val="ffe994">
              <a:alpha val="2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27334080" y="516600"/>
            <a:ext cx="4813920" cy="171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15000"/>
              </a:lnSpc>
            </a:pPr>
            <a:r>
              <a:rPr b="1" lang="en-US" sz="2400" spc="-1" strike="noStrike">
                <a:solidFill>
                  <a:srgbClr val="5b277d"/>
                </a:solidFill>
                <a:latin typeface="Arial"/>
                <a:ea typeface="DejaVu Sans"/>
              </a:rPr>
              <a:t>ARTIFICIAL INTELLIGENCE</a:t>
            </a:r>
            <a:endParaRPr b="0" lang="en-US" sz="2400" spc="-1" strike="noStrike">
              <a:solidFill>
                <a:srgbClr val="5b277d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b="1" lang="en-US" sz="2400" spc="-1" strike="noStrike">
                <a:solidFill>
                  <a:srgbClr val="5b277d"/>
                </a:solidFill>
                <a:latin typeface="Arial"/>
                <a:ea typeface="DejaVu Sans"/>
              </a:rPr>
              <a:t>IN BIOMEDICAL IMAGING LAB</a:t>
            </a:r>
            <a:endParaRPr b="0" lang="en-US" sz="2400" spc="-1" strike="noStrike">
              <a:solidFill>
                <a:srgbClr val="5b277d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US" sz="2400" spc="-1" strike="noStrike">
              <a:solidFill>
                <a:srgbClr val="5b277d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2400" spc="-1" strike="noStrike">
                <a:solidFill>
                  <a:srgbClr val="5b277d"/>
                </a:solidFill>
                <a:latin typeface="Arial"/>
                <a:ea typeface="DejaVu Sans"/>
              </a:rPr>
              <a:t>https://aibil.med.upenn.edu </a:t>
            </a:r>
            <a:endParaRPr b="0" lang="en-US" sz="2400" spc="-1" strike="noStrike">
              <a:solidFill>
                <a:srgbClr val="5b277d"/>
              </a:solid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8579160" y="797760"/>
            <a:ext cx="150386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55308d"/>
                </a:solidFill>
                <a:latin typeface="Arial"/>
                <a:ea typeface="DejaVu Sans"/>
              </a:rPr>
              <a:t>NiCHART: From Neuroimaging Big Data to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55308d"/>
                </a:solidFill>
                <a:latin typeface="Arial"/>
                <a:ea typeface="DejaVu Sans"/>
              </a:rPr>
              <a:t>Individualized Imaging Signatures of Disease and Aging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" name="Picture 39" descr=""/>
          <p:cNvPicPr/>
          <p:nvPr/>
        </p:nvPicPr>
        <p:blipFill>
          <a:blip r:embed="rId1"/>
          <a:stretch/>
        </p:blipFill>
        <p:spPr>
          <a:xfrm>
            <a:off x="1551600" y="5756400"/>
            <a:ext cx="10018440" cy="700020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714960" y="14492880"/>
            <a:ext cx="7340040" cy="5398920"/>
          </a:xfrm>
          <a:prstGeom prst="rect">
            <a:avLst/>
          </a:prstGeom>
          <a:ln>
            <a:noFill/>
          </a:ln>
        </p:spPr>
      </p:pic>
      <p:sp>
        <p:nvSpPr>
          <p:cNvPr id="43" name="CustomShape 4"/>
          <p:cNvSpPr/>
          <p:nvPr/>
        </p:nvSpPr>
        <p:spPr>
          <a:xfrm>
            <a:off x="689760" y="3263760"/>
            <a:ext cx="2122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Overview: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96840" y="13775760"/>
            <a:ext cx="43920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Reference Dataset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[1] 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" name="CustomShape 6"/>
          <p:cNvSpPr/>
          <p:nvPr/>
        </p:nvSpPr>
        <p:spPr>
          <a:xfrm>
            <a:off x="8670960" y="13631760"/>
            <a:ext cx="3590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sMRI Processing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" name="CustomShape 7"/>
          <p:cNvSpPr/>
          <p:nvPr/>
        </p:nvSpPr>
        <p:spPr>
          <a:xfrm>
            <a:off x="571680" y="34634160"/>
            <a:ext cx="36162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NiChart Software: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10492200" y="35714160"/>
            <a:ext cx="7286040" cy="387936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4"/>
          <a:stretch/>
        </p:blipFill>
        <p:spPr>
          <a:xfrm>
            <a:off x="9028440" y="16110720"/>
            <a:ext cx="6803280" cy="27226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5"/>
          <a:stretch/>
        </p:blipFill>
        <p:spPr>
          <a:xfrm>
            <a:off x="21236760" y="13992480"/>
            <a:ext cx="9120600" cy="53096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15884640" y="8367840"/>
            <a:ext cx="11870280" cy="4520880"/>
          </a:xfrm>
          <a:prstGeom prst="rect">
            <a:avLst/>
          </a:prstGeom>
          <a:ln>
            <a:noFill/>
          </a:ln>
        </p:spPr>
      </p:pic>
      <p:sp>
        <p:nvSpPr>
          <p:cNvPr id="51" name="CustomShape 8"/>
          <p:cNvSpPr/>
          <p:nvPr/>
        </p:nvSpPr>
        <p:spPr>
          <a:xfrm>
            <a:off x="705960" y="20282400"/>
            <a:ext cx="51721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Statistical Harmonization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2" name="CustomShape 9"/>
          <p:cNvSpPr/>
          <p:nvPr/>
        </p:nvSpPr>
        <p:spPr>
          <a:xfrm>
            <a:off x="9337680" y="14442480"/>
            <a:ext cx="6389280" cy="16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Atlas-based segmentation (DLMUSE)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[2]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A deep learning method for fast and accurate 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segmentation of normal and abnormal anatomy 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3" name="CustomShape 10"/>
          <p:cNvSpPr/>
          <p:nvPr/>
        </p:nvSpPr>
        <p:spPr>
          <a:xfrm>
            <a:off x="695520" y="3743280"/>
            <a:ext cx="11831760" cy="27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5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 framework to </a:t>
            </a:r>
            <a:r>
              <a:rPr b="0" lang="en-US" sz="2200" spc="-1" strike="noStrike">
                <a:solidFill>
                  <a:srgbClr val="000000"/>
                </a:solidFill>
                <a:highlight>
                  <a:srgbClr val="ffe994"/>
                </a:highlight>
                <a:latin typeface="Arial"/>
                <a:ea typeface="DejaVu Sans"/>
              </a:rPr>
              <a:t> process multi-modal MRI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0" lang="en-US" sz="2200" spc="-1" strike="noStrike">
                <a:solidFill>
                  <a:srgbClr val="000000"/>
                </a:solidFill>
                <a:highlight>
                  <a:srgbClr val="ffe994"/>
                </a:highlight>
                <a:latin typeface="Arial"/>
                <a:ea typeface="DejaVu Sans"/>
              </a:rPr>
              <a:t> extract rich and accurate imaging descriptors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2200" spc="-1" strike="noStrike">
                <a:solidFill>
                  <a:srgbClr val="000000"/>
                </a:solidFill>
                <a:highlight>
                  <a:srgbClr val="ffe994"/>
                </a:highlight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highlight>
                  <a:srgbClr val="b4c7dc"/>
                </a:highlight>
                <a:latin typeface="Arial"/>
                <a:ea typeface="DejaVu Sans"/>
              </a:rPr>
              <a:t> harmonize to a large reference set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b="0" lang="en-US" sz="2200" spc="-1" strike="noStrike">
                <a:solidFill>
                  <a:srgbClr val="000000"/>
                </a:solidFill>
                <a:highlight>
                  <a:srgbClr val="ffa6a6"/>
                </a:highlight>
                <a:latin typeface="Arial"/>
                <a:ea typeface="DejaVu Sans"/>
              </a:rPr>
              <a:t> apply machine learning models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trained on the reference set to derive </a:t>
            </a:r>
            <a:r>
              <a:rPr b="1" i="1" lang="en-US" sz="2200" spc="-1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DejaVu Sans"/>
              </a:rPr>
              <a:t> individualized “NeuroImaging Chart” values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" name="CustomShape 11"/>
          <p:cNvSpPr/>
          <p:nvPr/>
        </p:nvSpPr>
        <p:spPr>
          <a:xfrm>
            <a:off x="731520" y="21105360"/>
            <a:ext cx="744912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NXYDFN+Calibri"/>
                <a:ea typeface="NXYDFN+Calibri"/>
              </a:rPr>
              <a:t>Spline-based COMBAT harmonization using GAM </a:t>
            </a:r>
            <a:r>
              <a:rPr b="1" lang="en-US" sz="28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[7]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" name="CustomShape 12"/>
          <p:cNvSpPr/>
          <p:nvPr/>
        </p:nvSpPr>
        <p:spPr>
          <a:xfrm>
            <a:off x="18003600" y="33990120"/>
            <a:ext cx="25059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highlight>
                  <a:srgbClr val="780373"/>
                </a:highlight>
                <a:latin typeface="Arial"/>
                <a:ea typeface="DejaVu Sans"/>
              </a:rPr>
              <a:t>References:</a:t>
            </a:r>
            <a:endParaRPr b="0" lang="en-US" sz="3200" spc="-1" strike="noStrike">
              <a:solidFill>
                <a:srgbClr val="ffffff"/>
              </a:solidFill>
              <a:highlight>
                <a:srgbClr val="780373"/>
              </a:highlight>
              <a:latin typeface="Arial"/>
            </a:endParaRPr>
          </a:p>
        </p:txBody>
      </p:sp>
      <p:sp>
        <p:nvSpPr>
          <p:cNvPr id="56" name="CustomShape 13"/>
          <p:cNvSpPr/>
          <p:nvPr/>
        </p:nvSpPr>
        <p:spPr>
          <a:xfrm>
            <a:off x="21305520" y="34615440"/>
            <a:ext cx="38462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4"/>
          <p:cNvSpPr/>
          <p:nvPr/>
        </p:nvSpPr>
        <p:spPr>
          <a:xfrm>
            <a:off x="17007840" y="14565600"/>
            <a:ext cx="3656880" cy="25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Data-driven segmentation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(MUSIC)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[3]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Multi-scale non-negative matrix factorization method for data-driven parcellation of the brain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58" name="Picture 34" descr=""/>
          <p:cNvPicPr/>
          <p:nvPr/>
        </p:nvPicPr>
        <p:blipFill>
          <a:blip r:embed="rId7"/>
          <a:stretch/>
        </p:blipFill>
        <p:spPr>
          <a:xfrm>
            <a:off x="1398600" y="28185120"/>
            <a:ext cx="10944720" cy="4808160"/>
          </a:xfrm>
          <a:prstGeom prst="rect">
            <a:avLst/>
          </a:prstGeom>
          <a:ln>
            <a:noFill/>
          </a:ln>
        </p:spPr>
      </p:pic>
      <p:pic>
        <p:nvPicPr>
          <p:cNvPr id="59" name="Picture 21" descr=""/>
          <p:cNvPicPr/>
          <p:nvPr/>
        </p:nvPicPr>
        <p:blipFill>
          <a:blip r:embed="rId8"/>
          <a:stretch/>
        </p:blipFill>
        <p:spPr>
          <a:xfrm>
            <a:off x="13921200" y="28148400"/>
            <a:ext cx="7111800" cy="4699080"/>
          </a:xfrm>
          <a:prstGeom prst="rect">
            <a:avLst/>
          </a:prstGeom>
          <a:ln>
            <a:noFill/>
          </a:ln>
        </p:spPr>
      </p:pic>
      <p:pic>
        <p:nvPicPr>
          <p:cNvPr id="60" name="Picture 16" descr=""/>
          <p:cNvPicPr/>
          <p:nvPr/>
        </p:nvPicPr>
        <p:blipFill>
          <a:blip r:embed="rId9"/>
          <a:stretch/>
        </p:blipFill>
        <p:spPr>
          <a:xfrm>
            <a:off x="21922920" y="27958320"/>
            <a:ext cx="9099360" cy="5016600"/>
          </a:xfrm>
          <a:prstGeom prst="rect">
            <a:avLst/>
          </a:prstGeom>
          <a:ln>
            <a:noFill/>
          </a:ln>
        </p:spPr>
      </p:pic>
      <p:sp>
        <p:nvSpPr>
          <p:cNvPr id="61" name="CustomShape 15"/>
          <p:cNvSpPr/>
          <p:nvPr/>
        </p:nvSpPr>
        <p:spPr>
          <a:xfrm>
            <a:off x="412560" y="27431280"/>
            <a:ext cx="89960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ML models of disease and disease sub-types: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1737360" y="33053040"/>
            <a:ext cx="1024128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Image heterogeneity models: Early expression along dimensions of AD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[8]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14040360" y="33050880"/>
            <a:ext cx="73303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Imaging phenotypes in Autism Spectrum Disorder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[9]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22771800" y="33038640"/>
            <a:ext cx="7775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Imaging phenotypes of cardio-metabolic risk factors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[10]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" name="Line 19"/>
          <p:cNvSpPr/>
          <p:nvPr/>
        </p:nvSpPr>
        <p:spPr>
          <a:xfrm flipV="1">
            <a:off x="274320" y="13100400"/>
            <a:ext cx="30815280" cy="9144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" descr=""/>
          <p:cNvPicPr/>
          <p:nvPr/>
        </p:nvPicPr>
        <p:blipFill>
          <a:blip r:embed="rId10"/>
          <a:stretch/>
        </p:blipFill>
        <p:spPr>
          <a:xfrm>
            <a:off x="869400" y="21836880"/>
            <a:ext cx="6902280" cy="4836240"/>
          </a:xfrm>
          <a:prstGeom prst="rect">
            <a:avLst/>
          </a:prstGeom>
          <a:ln>
            <a:noFill/>
          </a:ln>
        </p:spPr>
      </p:pic>
      <p:pic>
        <p:nvPicPr>
          <p:cNvPr id="67" name="image2.png_0" descr=""/>
          <p:cNvPicPr/>
          <p:nvPr/>
        </p:nvPicPr>
        <p:blipFill>
          <a:blip r:embed="rId11"/>
          <a:stretch/>
        </p:blipFill>
        <p:spPr>
          <a:xfrm>
            <a:off x="8629200" y="20820240"/>
            <a:ext cx="5360400" cy="512964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12"/>
          <a:stretch/>
        </p:blipFill>
        <p:spPr>
          <a:xfrm>
            <a:off x="8864640" y="26404560"/>
            <a:ext cx="5009040" cy="424800"/>
          </a:xfrm>
          <a:prstGeom prst="rect">
            <a:avLst/>
          </a:prstGeom>
          <a:ln>
            <a:noFill/>
          </a:ln>
        </p:spPr>
      </p:pic>
      <p:sp>
        <p:nvSpPr>
          <p:cNvPr id="69" name="CustomShape 20"/>
          <p:cNvSpPr/>
          <p:nvPr/>
        </p:nvSpPr>
        <p:spPr>
          <a:xfrm>
            <a:off x="8613360" y="20193840"/>
            <a:ext cx="26337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52" strike="noStrike">
                <a:solidFill>
                  <a:srgbClr val="000000"/>
                </a:solidFill>
                <a:latin typeface="Courier New"/>
                <a:ea typeface="DejaVu Sans"/>
              </a:rPr>
              <a:t>QSIPrep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[4] </a:t>
            </a:r>
            <a:r>
              <a:rPr b="0" lang="en-US" sz="3200" spc="-52" strike="noStrike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b="0" lang="en-US" sz="3200" spc="-52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0" name="Content Placeholder 10" descr=""/>
          <p:cNvPicPr/>
          <p:nvPr/>
        </p:nvPicPr>
        <p:blipFill>
          <a:blip r:embed="rId13"/>
          <a:stretch/>
        </p:blipFill>
        <p:spPr>
          <a:xfrm>
            <a:off x="14285880" y="20820240"/>
            <a:ext cx="6573240" cy="49618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14"/>
          <a:stretch/>
        </p:blipFill>
        <p:spPr>
          <a:xfrm>
            <a:off x="15431040" y="26372880"/>
            <a:ext cx="5197680" cy="424080"/>
          </a:xfrm>
          <a:prstGeom prst="rect">
            <a:avLst/>
          </a:prstGeom>
          <a:ln>
            <a:noFill/>
          </a:ln>
        </p:spPr>
      </p:pic>
      <p:sp>
        <p:nvSpPr>
          <p:cNvPr id="72" name="CustomShape 21"/>
          <p:cNvSpPr/>
          <p:nvPr/>
        </p:nvSpPr>
        <p:spPr>
          <a:xfrm>
            <a:off x="14368680" y="20268720"/>
            <a:ext cx="337068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52" strike="noStrike">
                <a:solidFill>
                  <a:srgbClr val="000000"/>
                </a:solidFill>
                <a:latin typeface="Courier New"/>
                <a:ea typeface="DejaVu Sans"/>
              </a:rPr>
              <a:t>FMRIPrep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[5]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" name="CustomShape 22"/>
          <p:cNvSpPr/>
          <p:nvPr/>
        </p:nvSpPr>
        <p:spPr>
          <a:xfrm>
            <a:off x="9966960" y="25950600"/>
            <a:ext cx="334224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&gt;10,000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downloads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" name="CustomShape 23"/>
          <p:cNvSpPr/>
          <p:nvPr/>
        </p:nvSpPr>
        <p:spPr>
          <a:xfrm>
            <a:off x="16521840" y="25963200"/>
            <a:ext cx="334224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&gt;10,000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downloads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5" name="CustomShape 24"/>
          <p:cNvSpPr/>
          <p:nvPr/>
        </p:nvSpPr>
        <p:spPr>
          <a:xfrm>
            <a:off x="8697600" y="19536840"/>
            <a:ext cx="620712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dMRI and fMRI Processing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" name="CustomShape 25"/>
          <p:cNvSpPr/>
          <p:nvPr/>
        </p:nvSpPr>
        <p:spPr>
          <a:xfrm>
            <a:off x="21286800" y="20201400"/>
            <a:ext cx="10233720" cy="5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11f5b"/>
                </a:solidFill>
                <a:latin typeface="Calibri"/>
                <a:ea typeface="DejaVu Sans"/>
              </a:rPr>
              <a:t>Personalized functional network (</a:t>
            </a:r>
            <a:r>
              <a:rPr b="0" i="1" lang="en-US" sz="2800" spc="-1" strike="noStrike">
                <a:solidFill>
                  <a:srgbClr val="011f5b"/>
                </a:solidFill>
                <a:latin typeface="Calibri"/>
                <a:ea typeface="DejaVu Sans"/>
              </a:rPr>
              <a:t>p</a:t>
            </a:r>
            <a:r>
              <a:rPr b="0" lang="en-US" sz="2800" spc="-1" strike="noStrike">
                <a:solidFill>
                  <a:srgbClr val="011f5b"/>
                </a:solidFill>
                <a:latin typeface="Calibri"/>
                <a:ea typeface="DejaVu Sans"/>
              </a:rPr>
              <a:t>Net) modeling </a:t>
            </a:r>
            <a:r>
              <a:rPr b="1" lang="en-US" sz="3200" spc="-1" strike="noStrike" baseline="33000">
                <a:solidFill>
                  <a:srgbClr val="ffffff"/>
                </a:solidFill>
                <a:highlight>
                  <a:srgbClr val="8d1d75"/>
                </a:highlight>
                <a:latin typeface="Arial"/>
                <a:ea typeface="DejaVu Sans"/>
              </a:rPr>
              <a:t> [6]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7" name="Picture 12_0" descr=""/>
          <p:cNvPicPr/>
          <p:nvPr/>
        </p:nvPicPr>
        <p:blipFill>
          <a:blip r:embed="rId15"/>
          <a:srcRect l="0" t="0" r="0" b="6581"/>
          <a:stretch/>
        </p:blipFill>
        <p:spPr>
          <a:xfrm>
            <a:off x="21701880" y="22942440"/>
            <a:ext cx="8505720" cy="3674160"/>
          </a:xfrm>
          <a:prstGeom prst="rect">
            <a:avLst/>
          </a:prstGeom>
          <a:ln>
            <a:noFill/>
          </a:ln>
        </p:spPr>
      </p:pic>
      <p:sp>
        <p:nvSpPr>
          <p:cNvPr id="78" name="CustomShape 26"/>
          <p:cNvSpPr/>
          <p:nvPr/>
        </p:nvSpPr>
        <p:spPr>
          <a:xfrm>
            <a:off x="21303360" y="21085560"/>
            <a:ext cx="9459720" cy="16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191" strike="noStrike" cap="all">
                <a:solidFill>
                  <a:srgbClr val="0000ff"/>
                </a:solidFill>
                <a:latin typeface="arial"/>
                <a:ea typeface="DejaVu Sans"/>
              </a:rPr>
              <a:t>GSR-NMF:  </a:t>
            </a:r>
            <a:r>
              <a:rPr b="1" lang="en-US" sz="1600" spc="191" strike="noStrike">
                <a:solidFill>
                  <a:srgbClr val="000000"/>
                </a:solidFill>
                <a:latin typeface="arial"/>
                <a:ea typeface="DejaVu Sans"/>
              </a:rPr>
              <a:t>Group Sparsity Regularized Nonnegative Matrix Factorization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Optimizes </a:t>
            </a:r>
            <a:r>
              <a:rPr b="0" i="1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functional coherence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of functional networks with enhanced interpretability using NMF;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Regularizes the personalized functional networks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 have </a:t>
            </a:r>
            <a:r>
              <a:rPr b="0" i="1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common spatial patterns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across subjects through group sparsity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CustomShape 27"/>
          <p:cNvSpPr/>
          <p:nvPr/>
        </p:nvSpPr>
        <p:spPr>
          <a:xfrm>
            <a:off x="311040" y="20187360"/>
            <a:ext cx="7954560" cy="7225200"/>
          </a:xfrm>
          <a:prstGeom prst="rect">
            <a:avLst/>
          </a:prstGeom>
          <a:solidFill>
            <a:srgbClr val="729fcf">
              <a:alpha val="1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8"/>
          <p:cNvSpPr/>
          <p:nvPr/>
        </p:nvSpPr>
        <p:spPr>
          <a:xfrm>
            <a:off x="290880" y="27504720"/>
            <a:ext cx="30814560" cy="6292080"/>
          </a:xfrm>
          <a:prstGeom prst="rect">
            <a:avLst/>
          </a:prstGeom>
          <a:solidFill>
            <a:srgbClr val="ffa6a6">
              <a:alpha val="18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9"/>
          <p:cNvSpPr/>
          <p:nvPr/>
        </p:nvSpPr>
        <p:spPr>
          <a:xfrm>
            <a:off x="20410560" y="38478240"/>
            <a:ext cx="775296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highlight>
                  <a:srgbClr val="3465a4"/>
                </a:highlight>
                <a:latin typeface="Arial"/>
              </a:rPr>
              <a:t>           </a:t>
            </a:r>
            <a:r>
              <a:rPr b="0" lang="en-US" sz="2400" spc="-1" strike="noStrike">
                <a:solidFill>
                  <a:srgbClr val="ffffff"/>
                </a:solidFill>
                <a:highlight>
                  <a:srgbClr val="3465a4"/>
                </a:highlight>
                <a:latin typeface="Arial"/>
                <a:hlinkClick r:id="rId16"/>
              </a:rPr>
              <a:t>https://aibil.med.upenn.edu/software/#nichart</a:t>
            </a:r>
            <a:r>
              <a:rPr b="0" lang="en-US" sz="2400" spc="-1" strike="noStrike">
                <a:solidFill>
                  <a:srgbClr val="ffffff"/>
                </a:solidFill>
                <a:highlight>
                  <a:srgbClr val="3465a4"/>
                </a:highlight>
                <a:latin typeface="Arial"/>
              </a:rPr>
              <a:t>        </a:t>
            </a:r>
            <a:endParaRPr b="0" lang="en-US" sz="2400" spc="-1" strike="noStrike">
              <a:solidFill>
                <a:srgbClr val="ffffff"/>
              </a:solidFill>
              <a:highlight>
                <a:srgbClr val="3465a4"/>
              </a:highlight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7"/>
          <a:stretch/>
        </p:blipFill>
        <p:spPr>
          <a:xfrm>
            <a:off x="28614600" y="38238480"/>
            <a:ext cx="2380320" cy="23803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18"/>
          <a:stretch/>
        </p:blipFill>
        <p:spPr>
          <a:xfrm>
            <a:off x="12893040" y="2526480"/>
            <a:ext cx="18059040" cy="588600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19"/>
          <a:stretch/>
        </p:blipFill>
        <p:spPr>
          <a:xfrm>
            <a:off x="22293360" y="7911360"/>
            <a:ext cx="341640" cy="6750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0"/>
          <a:stretch/>
        </p:blipFill>
        <p:spPr>
          <a:xfrm>
            <a:off x="631800" y="548640"/>
            <a:ext cx="6059880" cy="164592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1"/>
          <a:stretch/>
        </p:blipFill>
        <p:spPr>
          <a:xfrm>
            <a:off x="25409520" y="601200"/>
            <a:ext cx="1974960" cy="164592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2"/>
          <a:stretch/>
        </p:blipFill>
        <p:spPr>
          <a:xfrm>
            <a:off x="20446560" y="38914560"/>
            <a:ext cx="7603920" cy="2178000"/>
          </a:xfrm>
          <a:prstGeom prst="rect">
            <a:avLst/>
          </a:prstGeom>
          <a:ln>
            <a:noFill/>
          </a:ln>
        </p:spPr>
      </p:pic>
      <p:sp>
        <p:nvSpPr>
          <p:cNvPr id="88" name="CustomShape 30"/>
          <p:cNvSpPr/>
          <p:nvPr/>
        </p:nvSpPr>
        <p:spPr>
          <a:xfrm>
            <a:off x="18013680" y="38404800"/>
            <a:ext cx="1376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L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i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k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s</a:t>
            </a:r>
            <a:r>
              <a:rPr b="1" lang="en-US" sz="3200" spc="-1" strike="noStrike">
                <a:solidFill>
                  <a:srgbClr val="55308d"/>
                </a:solidFill>
                <a:latin typeface="Arial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" name="TextShape 31"/>
          <p:cNvSpPr txBox="1"/>
          <p:nvPr/>
        </p:nvSpPr>
        <p:spPr>
          <a:xfrm>
            <a:off x="4893840" y="35094240"/>
            <a:ext cx="5405760" cy="6139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Open development on GitHub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Modular design with independent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software components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Software deployment to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accommodate different needs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and use case scenarios: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Python installation packages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through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PIP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Reproducible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Docker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 and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Singularity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 containers.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Web application on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AWS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.</a:t>
            </a:r>
            <a:endParaRPr b="0" lang="en-US" sz="2200" spc="-1" strike="noStrike">
              <a:latin typeface="Arial"/>
              <a:ea typeface="Noto Sans CJK SC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3"/>
          <a:stretch/>
        </p:blipFill>
        <p:spPr>
          <a:xfrm>
            <a:off x="363600" y="36102240"/>
            <a:ext cx="4543920" cy="2639160"/>
          </a:xfrm>
          <a:prstGeom prst="rect">
            <a:avLst/>
          </a:prstGeom>
          <a:ln>
            <a:noFill/>
          </a:ln>
        </p:spPr>
      </p:pic>
      <p:sp>
        <p:nvSpPr>
          <p:cNvPr id="91" name="TextShape 32"/>
          <p:cNvSpPr txBox="1"/>
          <p:nvPr/>
        </p:nvSpPr>
        <p:spPr>
          <a:xfrm>
            <a:off x="10735200" y="39968640"/>
            <a:ext cx="530352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W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w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h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endParaRPr b="0" i="1" lang="en-US" sz="2000" spc="-1" strike="noStrike">
              <a:latin typeface="Arial"/>
            </a:endParaRPr>
          </a:p>
        </p:txBody>
      </p:sp>
      <p:sp>
        <p:nvSpPr>
          <p:cNvPr id="92" name="TextShape 33"/>
          <p:cNvSpPr txBox="1"/>
          <p:nvPr/>
        </p:nvSpPr>
        <p:spPr>
          <a:xfrm>
            <a:off x="18016560" y="34622640"/>
            <a:ext cx="13876560" cy="409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2. Doshi, J., et al. DeepMRSeg: A conv. deep neural </a:t>
            </a:r>
            <a:r>
              <a:rPr b="0" lang="en-US" sz="1500" spc="-1" strike="noStrike">
                <a:latin typeface="Arial"/>
              </a:rPr>
              <a:t>network for anatomy and abnormality segmentation on </a:t>
            </a:r>
            <a:r>
              <a:rPr b="0" lang="en-US" sz="1500" spc="-1" strike="noStrike">
                <a:latin typeface="Arial"/>
              </a:rPr>
              <a:t>MR images. arXiv preprint arXiv:1907.02110 (2019).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3. Wen J. et. al. Novel genomic loci influence patterns </a:t>
            </a:r>
            <a:r>
              <a:rPr b="0" lang="en-US" sz="1500" spc="-1" strike="noStrike">
                <a:latin typeface="Arial"/>
              </a:rPr>
              <a:t>of structural covariance in the human brain. PNAS. </a:t>
            </a:r>
            <a:r>
              <a:rPr b="0" lang="en-US" sz="1500" spc="-1" strike="noStrike">
                <a:latin typeface="Arial"/>
              </a:rPr>
              <a:t>2023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4. Ciric, R. et. al. Mitigating head motion artifact in </a:t>
            </a:r>
            <a:r>
              <a:rPr b="0" lang="en-US" sz="1500" spc="-1" strike="noStrike">
                <a:latin typeface="Arial"/>
              </a:rPr>
              <a:t>functional connectivity MRI. Nature Protocols. 13. </a:t>
            </a:r>
            <a:r>
              <a:rPr b="0" lang="en-US" sz="1500" spc="-1" strike="noStrike">
                <a:latin typeface="Arial"/>
              </a:rPr>
              <a:t>2801–2826 (2018)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5. Cieslak, M. et al. QSIPrep: an integrative platform </a:t>
            </a:r>
            <a:r>
              <a:rPr b="0" lang="en-US" sz="1500" spc="-1" strike="noStrike">
                <a:latin typeface="Arial"/>
              </a:rPr>
              <a:t>for preprocessing and reconstructing diffusion MRI </a:t>
            </a:r>
            <a:r>
              <a:rPr b="0" lang="en-US" sz="1500" spc="-1" strike="noStrike">
                <a:latin typeface="Arial"/>
              </a:rPr>
              <a:t>data. Nat Methods 18, 775–778 (2021)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6. Zhou, Z. et al. Multiscale func. conn. patterns of the </a:t>
            </a:r>
            <a:r>
              <a:rPr b="0" lang="en-US" sz="1500" spc="-1" strike="noStrike">
                <a:latin typeface="Arial"/>
              </a:rPr>
              <a:t>aging brain learned from harm. rsfMRI data of the </a:t>
            </a:r>
            <a:r>
              <a:rPr b="0" lang="en-US" sz="1500" spc="-1" strike="noStrike">
                <a:latin typeface="Arial"/>
              </a:rPr>
              <a:t>multi-cohort iSTAGING study. NeuroImage 269 (2023)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7. Pomponio, R. et al. Harmonization of large MRI </a:t>
            </a:r>
            <a:r>
              <a:rPr b="0" lang="en-US" sz="1500" spc="-1" strike="noStrike">
                <a:latin typeface="Arial"/>
              </a:rPr>
              <a:t>datasets for the analysis of brain imaging patterns </a:t>
            </a:r>
            <a:r>
              <a:rPr b="0" lang="en-US" sz="1500" spc="-1" strike="noStrike">
                <a:latin typeface="Arial"/>
              </a:rPr>
              <a:t>throughout the lifespan. NeuroImage 208 (2020)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8. Yang, Z. et. al. A DL framework identifies </a:t>
            </a:r>
            <a:r>
              <a:rPr b="0" lang="en-US" sz="1500" spc="-1" strike="noStrike">
                <a:latin typeface="Arial"/>
              </a:rPr>
              <a:t>dimensional representations of Alzheimer’s Disease </a:t>
            </a:r>
            <a:r>
              <a:rPr b="0" lang="en-US" sz="1500" spc="-1" strike="noStrike">
                <a:latin typeface="Arial"/>
              </a:rPr>
              <a:t>from brain structure. Nature Communications. 12. </a:t>
            </a:r>
            <a:r>
              <a:rPr b="0" lang="en-US" sz="1500" spc="-1" strike="noStrike">
                <a:latin typeface="Arial"/>
              </a:rPr>
              <a:t>(2021) 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9. Hwang G, et. al. Assess. of neuroanat. </a:t>
            </a:r>
            <a:r>
              <a:rPr b="0" lang="en-US" sz="1500" spc="-1" strike="noStrike">
                <a:latin typeface="Arial"/>
              </a:rPr>
              <a:t>endophenotypes of ASD and assoc.with char. of </a:t>
            </a:r>
            <a:r>
              <a:rPr b="0" lang="en-US" sz="1500" spc="-1" strike="noStrike">
                <a:latin typeface="Arial"/>
              </a:rPr>
              <a:t>individuals with SCZ. JAMA Psychiatry. 80(5) (2023)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10. Govindarajan, S.T., et. al., Machine-learning based </a:t>
            </a:r>
            <a:r>
              <a:rPr b="0" lang="en-US" sz="1400" spc="-1" strike="noStrike">
                <a:latin typeface="Arial"/>
              </a:rPr>
              <a:t>MRI neuro-anatomical signatures associated with </a:t>
            </a:r>
            <a:r>
              <a:rPr b="0" lang="en-US" sz="1400" spc="-1" strike="noStrike">
                <a:latin typeface="Arial"/>
              </a:rPr>
              <a:t>cardiovascular and metabolic risk factors. Submitted to </a:t>
            </a:r>
            <a:r>
              <a:rPr b="0" lang="en-US" sz="1400" spc="-1" strike="noStrike">
                <a:latin typeface="Arial"/>
              </a:rPr>
              <a:t>JAMA.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TextShape 34"/>
          <p:cNvSpPr txBox="1"/>
          <p:nvPr/>
        </p:nvSpPr>
        <p:spPr>
          <a:xfrm>
            <a:off x="21427920" y="34038000"/>
            <a:ext cx="971712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latin typeface="Arial"/>
              </a:rPr>
              <a:t>1. Habes M. et. al. The Brain Chart of </a:t>
            </a:r>
            <a:r>
              <a:rPr b="0" lang="en-US" sz="1500" spc="-1" strike="noStrike">
                <a:latin typeface="Arial"/>
              </a:rPr>
              <a:t>Aging: Machine-learning analytics </a:t>
            </a:r>
            <a:r>
              <a:rPr b="0" lang="en-US" sz="1500" spc="-1" strike="noStrike">
                <a:latin typeface="Arial"/>
              </a:rPr>
              <a:t>reveals links between brain aging, white </a:t>
            </a:r>
            <a:r>
              <a:rPr b="0" lang="en-US" sz="1500" spc="-1" strike="noStrike">
                <a:latin typeface="Arial"/>
              </a:rPr>
              <a:t>matter disease, amyloid burden, and </a:t>
            </a:r>
            <a:r>
              <a:rPr b="0" lang="en-US" sz="1500" spc="-1" strike="noStrike">
                <a:latin typeface="Arial"/>
              </a:rPr>
              <a:t>cognition in the iSTAGING consortium of </a:t>
            </a:r>
            <a:r>
              <a:rPr b="0" lang="en-US" sz="1500" spc="-1" strike="noStrike">
                <a:latin typeface="Arial"/>
              </a:rPr>
              <a:t>10,216 harmonized MR scans.  </a:t>
            </a:r>
            <a:r>
              <a:rPr b="0" lang="en-US" sz="1500" spc="-1" strike="noStrike">
                <a:latin typeface="Arial"/>
              </a:rPr>
              <a:t>Alzheimers Dement. 17(1):89-102. </a:t>
            </a:r>
            <a:r>
              <a:rPr b="0" lang="en-US" sz="1500" spc="-1" strike="noStrike">
                <a:latin typeface="Arial"/>
              </a:rPr>
              <a:t>(2021)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</p:txBody>
      </p:sp>
      <p:sp>
        <p:nvSpPr>
          <p:cNvPr id="94" name="Line 35"/>
          <p:cNvSpPr/>
          <p:nvPr/>
        </p:nvSpPr>
        <p:spPr>
          <a:xfrm flipV="1">
            <a:off x="548640" y="2579760"/>
            <a:ext cx="30815280" cy="9144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</TotalTime>
  <Application>LibreOffice/6.4.7.2$Linux_X86_64 LibreOffice_project/40$Build-2</Application>
  <Words>255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2023-03-01T16:47:55Z</dcterms:created>
  <dc:creator>Srinivasan, Dhivya</dc:creator>
  <dc:description/>
  <dc:language>en-US</dc:language>
  <cp:lastModifiedBy>Guray Erus</cp:lastModifiedBy>
  <dcterms:modified xsi:type="dcterms:W3CDTF">2023-07-07T15:33:48Z</dcterms:modified>
  <cp:revision>98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